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6B902A3-1D3F-43C2-92DF-66661D974B00}" v="117" dt="2020-04-28T21:03:02.32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294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microsoft.com/office/2015/10/relationships/revisionInfo" Target="revisionInfo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0">
          <a:blip r:embed="rId2"/>
          <a:srcRect/>
          <a:stretch>
            <a:fillRect b="-303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53340" y="55943"/>
            <a:ext cx="8234462" cy="1032788"/>
          </a:xfrm>
          <a:effectLst>
            <a:outerShdw dist="35921" dir="2700000" algn="ctr" rotWithShape="0">
              <a:srgbClr val="000000"/>
            </a:outerShdw>
          </a:effectLst>
        </p:spPr>
        <p:txBody>
          <a:bodyPr/>
          <a:lstStyle>
            <a:lvl1pPr algn="ctr">
              <a:defRPr sz="4300" b="1">
                <a:solidFill>
                  <a:srgbClr val="FFFF00"/>
                </a:solidFill>
              </a:defRPr>
            </a:lvl1pPr>
          </a:lstStyle>
          <a:p>
            <a:pPr lvl="0"/>
            <a:r>
              <a:rPr lang="en-US" altLang="en-US" noProof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0027" y="1157584"/>
            <a:ext cx="6401086" cy="619673"/>
          </a:xfrm>
          <a:effectLst>
            <a:outerShdw dist="35921" dir="2700000" algn="ctr" rotWithShape="0">
              <a:srgbClr val="000000"/>
            </a:outerShdw>
          </a:effectLst>
        </p:spPr>
        <p:txBody>
          <a:bodyPr/>
          <a:lstStyle>
            <a:lvl1pPr marL="0" indent="0" algn="ctr">
              <a:buFontTx/>
              <a:buNone/>
              <a:defRPr sz="2700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altLang="en-US" noProof="0"/>
              <a:t>Click to edit Master subtitle style</a:t>
            </a:r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254A7213-E4FC-418C-A277-88B4D323C9AA}" type="datetimeFigureOut">
              <a:rPr lang="en-US" smtClean="0"/>
              <a:t>4/28/2020</a:t>
            </a:fld>
            <a:endParaRPr 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4004786-182B-44B8-9BDB-DCACDEBA4C0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54A7213-E4FC-418C-A277-88B4D323C9AA}" type="datetimeFigureOut">
              <a:rPr lang="en-US" smtClean="0"/>
              <a:t>4/28/2020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4004786-182B-44B8-9BDB-DCACDEBA4C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94814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901" y="273976"/>
            <a:ext cx="2056470" cy="585246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629" y="273976"/>
            <a:ext cx="6034983" cy="585246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54A7213-E4FC-418C-A277-88B4D323C9AA}" type="datetimeFigureOut">
              <a:rPr lang="en-US" smtClean="0"/>
              <a:t>4/28/2020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4004786-182B-44B8-9BDB-DCACDEBA4C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75840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54A7213-E4FC-418C-A277-88B4D323C9AA}" type="datetimeFigureOut">
              <a:rPr lang="en-US" smtClean="0"/>
              <a:t>4/28/2020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4004786-182B-44B8-9BDB-DCACDEBA4C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09535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196" y="4406563"/>
            <a:ext cx="7772543" cy="1362706"/>
          </a:xfrm>
        </p:spPr>
        <p:txBody>
          <a:bodyPr anchor="t"/>
          <a:lstStyle>
            <a:lvl1pPr algn="l">
              <a:defRPr sz="36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196" y="2906151"/>
            <a:ext cx="7772543" cy="1500412"/>
          </a:xfrm>
        </p:spPr>
        <p:txBody>
          <a:bodyPr anchor="b"/>
          <a:lstStyle>
            <a:lvl1pPr marL="0" indent="0">
              <a:buNone/>
              <a:defRPr sz="1800"/>
            </a:lvl1pPr>
            <a:lvl2pPr marL="412394" indent="0">
              <a:buNone/>
              <a:defRPr sz="1600"/>
            </a:lvl2pPr>
            <a:lvl3pPr marL="824789" indent="0">
              <a:buNone/>
              <a:defRPr sz="1400"/>
            </a:lvl3pPr>
            <a:lvl4pPr marL="1237183" indent="0">
              <a:buNone/>
              <a:defRPr sz="1300"/>
            </a:lvl4pPr>
            <a:lvl5pPr marL="1649578" indent="0">
              <a:buNone/>
              <a:defRPr sz="1300"/>
            </a:lvl5pPr>
            <a:lvl6pPr marL="2061972" indent="0">
              <a:buNone/>
              <a:defRPr sz="1300"/>
            </a:lvl6pPr>
            <a:lvl7pPr marL="2474366" indent="0">
              <a:buNone/>
              <a:defRPr sz="1300"/>
            </a:lvl7pPr>
            <a:lvl8pPr marL="2886761" indent="0">
              <a:buNone/>
              <a:defRPr sz="1300"/>
            </a:lvl8pPr>
            <a:lvl9pPr marL="3299155" indent="0">
              <a:buNone/>
              <a:defRPr sz="13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54A7213-E4FC-418C-A277-88B4D323C9AA}" type="datetimeFigureOut">
              <a:rPr lang="en-US" smtClean="0"/>
              <a:t>4/28/2020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4004786-182B-44B8-9BDB-DCACDEBA4C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90682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629" y="1600822"/>
            <a:ext cx="4045727" cy="4525620"/>
          </a:xfrm>
        </p:spPr>
        <p:txBody>
          <a:bodyPr/>
          <a:lstStyle>
            <a:lvl1pPr>
              <a:defRPr sz="2500"/>
            </a:lvl1pPr>
            <a:lvl2pPr>
              <a:defRPr sz="22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0645" y="1600822"/>
            <a:ext cx="4045726" cy="4525620"/>
          </a:xfrm>
        </p:spPr>
        <p:txBody>
          <a:bodyPr/>
          <a:lstStyle>
            <a:lvl1pPr>
              <a:defRPr sz="2500"/>
            </a:lvl1pPr>
            <a:lvl2pPr>
              <a:defRPr sz="22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54A7213-E4FC-418C-A277-88B4D323C9AA}" type="datetimeFigureOut">
              <a:rPr lang="en-US" smtClean="0"/>
              <a:t>4/28/2020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4004786-182B-44B8-9BDB-DCACDEBA4C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66283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629" y="1534838"/>
            <a:ext cx="4040007" cy="639755"/>
          </a:xfrm>
        </p:spPr>
        <p:txBody>
          <a:bodyPr anchor="b"/>
          <a:lstStyle>
            <a:lvl1pPr marL="0" indent="0">
              <a:buNone/>
              <a:defRPr sz="2200" b="1"/>
            </a:lvl1pPr>
            <a:lvl2pPr marL="412394" indent="0">
              <a:buNone/>
              <a:defRPr sz="1800" b="1"/>
            </a:lvl2pPr>
            <a:lvl3pPr marL="824789" indent="0">
              <a:buNone/>
              <a:defRPr sz="1600" b="1"/>
            </a:lvl3pPr>
            <a:lvl4pPr marL="1237183" indent="0">
              <a:buNone/>
              <a:defRPr sz="1400" b="1"/>
            </a:lvl4pPr>
            <a:lvl5pPr marL="1649578" indent="0">
              <a:buNone/>
              <a:defRPr sz="1400" b="1"/>
            </a:lvl5pPr>
            <a:lvl6pPr marL="2061972" indent="0">
              <a:buNone/>
              <a:defRPr sz="1400" b="1"/>
            </a:lvl6pPr>
            <a:lvl7pPr marL="2474366" indent="0">
              <a:buNone/>
              <a:defRPr sz="1400" b="1"/>
            </a:lvl7pPr>
            <a:lvl8pPr marL="2886761" indent="0">
              <a:buNone/>
              <a:defRPr sz="1400" b="1"/>
            </a:lvl8pPr>
            <a:lvl9pPr marL="3299155" indent="0">
              <a:buNone/>
              <a:defRPr sz="14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629" y="2174593"/>
            <a:ext cx="4040007" cy="3951849"/>
          </a:xfrm>
        </p:spPr>
        <p:txBody>
          <a:bodyPr/>
          <a:lstStyle>
            <a:lvl1pPr>
              <a:defRPr sz="22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4935" y="1534838"/>
            <a:ext cx="4041436" cy="639755"/>
          </a:xfrm>
        </p:spPr>
        <p:txBody>
          <a:bodyPr anchor="b"/>
          <a:lstStyle>
            <a:lvl1pPr marL="0" indent="0">
              <a:buNone/>
              <a:defRPr sz="2200" b="1"/>
            </a:lvl1pPr>
            <a:lvl2pPr marL="412394" indent="0">
              <a:buNone/>
              <a:defRPr sz="1800" b="1"/>
            </a:lvl2pPr>
            <a:lvl3pPr marL="824789" indent="0">
              <a:buNone/>
              <a:defRPr sz="1600" b="1"/>
            </a:lvl3pPr>
            <a:lvl4pPr marL="1237183" indent="0">
              <a:buNone/>
              <a:defRPr sz="1400" b="1"/>
            </a:lvl4pPr>
            <a:lvl5pPr marL="1649578" indent="0">
              <a:buNone/>
              <a:defRPr sz="1400" b="1"/>
            </a:lvl5pPr>
            <a:lvl6pPr marL="2061972" indent="0">
              <a:buNone/>
              <a:defRPr sz="1400" b="1"/>
            </a:lvl6pPr>
            <a:lvl7pPr marL="2474366" indent="0">
              <a:buNone/>
              <a:defRPr sz="1400" b="1"/>
            </a:lvl7pPr>
            <a:lvl8pPr marL="2886761" indent="0">
              <a:buNone/>
              <a:defRPr sz="1400" b="1"/>
            </a:lvl8pPr>
            <a:lvl9pPr marL="3299155" indent="0">
              <a:buNone/>
              <a:defRPr sz="14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4935" y="2174593"/>
            <a:ext cx="4041436" cy="3951849"/>
          </a:xfrm>
        </p:spPr>
        <p:txBody>
          <a:bodyPr/>
          <a:lstStyle>
            <a:lvl1pPr>
              <a:defRPr sz="22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54A7213-E4FC-418C-A277-88B4D323C9AA}" type="datetimeFigureOut">
              <a:rPr lang="en-US" smtClean="0"/>
              <a:t>4/28/2020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4004786-182B-44B8-9BDB-DCACDEBA4C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67965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54A7213-E4FC-418C-A277-88B4D323C9AA}" type="datetimeFigureOut">
              <a:rPr lang="en-US" smtClean="0"/>
              <a:t>4/28/2020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4004786-182B-44B8-9BDB-DCACDEBA4C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01179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54A7213-E4FC-418C-A277-88B4D323C9AA}" type="datetimeFigureOut">
              <a:rPr lang="en-US" smtClean="0"/>
              <a:t>4/28/2020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4004786-182B-44B8-9BDB-DCACDEBA4C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01655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630" y="272542"/>
            <a:ext cx="3007481" cy="1161887"/>
          </a:xfrm>
        </p:spPr>
        <p:txBody>
          <a:bodyPr anchor="b"/>
          <a:lstStyle>
            <a:lvl1pPr algn="l">
              <a:defRPr sz="18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227" y="272541"/>
            <a:ext cx="5111144" cy="5853901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2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630" y="1434428"/>
            <a:ext cx="3007481" cy="4692014"/>
          </a:xfrm>
        </p:spPr>
        <p:txBody>
          <a:bodyPr/>
          <a:lstStyle>
            <a:lvl1pPr marL="0" indent="0">
              <a:buNone/>
              <a:defRPr sz="1300"/>
            </a:lvl1pPr>
            <a:lvl2pPr marL="412394" indent="0">
              <a:buNone/>
              <a:defRPr sz="1100"/>
            </a:lvl2pPr>
            <a:lvl3pPr marL="824789" indent="0">
              <a:buNone/>
              <a:defRPr sz="900"/>
            </a:lvl3pPr>
            <a:lvl4pPr marL="1237183" indent="0">
              <a:buNone/>
              <a:defRPr sz="800"/>
            </a:lvl4pPr>
            <a:lvl5pPr marL="1649578" indent="0">
              <a:buNone/>
              <a:defRPr sz="800"/>
            </a:lvl5pPr>
            <a:lvl6pPr marL="2061972" indent="0">
              <a:buNone/>
              <a:defRPr sz="800"/>
            </a:lvl6pPr>
            <a:lvl7pPr marL="2474366" indent="0">
              <a:buNone/>
              <a:defRPr sz="800"/>
            </a:lvl7pPr>
            <a:lvl8pPr marL="2886761" indent="0">
              <a:buNone/>
              <a:defRPr sz="800"/>
            </a:lvl8pPr>
            <a:lvl9pPr marL="3299155" indent="0">
              <a:buNone/>
              <a:defRPr sz="8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54A7213-E4FC-418C-A277-88B4D323C9AA}" type="datetimeFigureOut">
              <a:rPr lang="en-US" smtClean="0"/>
              <a:t>4/28/2020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4004786-182B-44B8-9BDB-DCACDEBA4C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04598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1904" y="4801030"/>
            <a:ext cx="5487258" cy="566599"/>
          </a:xfrm>
        </p:spPr>
        <p:txBody>
          <a:bodyPr anchor="b"/>
          <a:lstStyle>
            <a:lvl1pPr algn="l">
              <a:defRPr sz="18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1904" y="612502"/>
            <a:ext cx="5487258" cy="4115373"/>
          </a:xfrm>
        </p:spPr>
        <p:txBody>
          <a:bodyPr/>
          <a:lstStyle>
            <a:lvl1pPr marL="0" indent="0">
              <a:buNone/>
              <a:defRPr sz="2900"/>
            </a:lvl1pPr>
            <a:lvl2pPr marL="412394" indent="0">
              <a:buNone/>
              <a:defRPr sz="2500"/>
            </a:lvl2pPr>
            <a:lvl3pPr marL="824789" indent="0">
              <a:buNone/>
              <a:defRPr sz="2200"/>
            </a:lvl3pPr>
            <a:lvl4pPr marL="1237183" indent="0">
              <a:buNone/>
              <a:defRPr sz="1800"/>
            </a:lvl4pPr>
            <a:lvl5pPr marL="1649578" indent="0">
              <a:buNone/>
              <a:defRPr sz="1800"/>
            </a:lvl5pPr>
            <a:lvl6pPr marL="2061972" indent="0">
              <a:buNone/>
              <a:defRPr sz="1800"/>
            </a:lvl6pPr>
            <a:lvl7pPr marL="2474366" indent="0">
              <a:buNone/>
              <a:defRPr sz="1800"/>
            </a:lvl7pPr>
            <a:lvl8pPr marL="2886761" indent="0">
              <a:buNone/>
              <a:defRPr sz="1800"/>
            </a:lvl8pPr>
            <a:lvl9pPr marL="3299155" indent="0">
              <a:buNone/>
              <a:defRPr sz="18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1904" y="5367629"/>
            <a:ext cx="5487258" cy="804714"/>
          </a:xfrm>
        </p:spPr>
        <p:txBody>
          <a:bodyPr/>
          <a:lstStyle>
            <a:lvl1pPr marL="0" indent="0">
              <a:buNone/>
              <a:defRPr sz="1300"/>
            </a:lvl1pPr>
            <a:lvl2pPr marL="412394" indent="0">
              <a:buNone/>
              <a:defRPr sz="1100"/>
            </a:lvl2pPr>
            <a:lvl3pPr marL="824789" indent="0">
              <a:buNone/>
              <a:defRPr sz="900"/>
            </a:lvl3pPr>
            <a:lvl4pPr marL="1237183" indent="0">
              <a:buNone/>
              <a:defRPr sz="800"/>
            </a:lvl4pPr>
            <a:lvl5pPr marL="1649578" indent="0">
              <a:buNone/>
              <a:defRPr sz="800"/>
            </a:lvl5pPr>
            <a:lvl6pPr marL="2061972" indent="0">
              <a:buNone/>
              <a:defRPr sz="800"/>
            </a:lvl6pPr>
            <a:lvl7pPr marL="2474366" indent="0">
              <a:buNone/>
              <a:defRPr sz="800"/>
            </a:lvl7pPr>
            <a:lvl8pPr marL="2886761" indent="0">
              <a:buNone/>
              <a:defRPr sz="800"/>
            </a:lvl8pPr>
            <a:lvl9pPr marL="3299155" indent="0">
              <a:buNone/>
              <a:defRPr sz="8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54A7213-E4FC-418C-A277-88B4D323C9AA}" type="datetimeFigureOut">
              <a:rPr lang="en-US" smtClean="0"/>
              <a:t>4/28/2020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4004786-182B-44B8-9BDB-DCACDEBA4C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22201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 b="-303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629" y="273976"/>
            <a:ext cx="8228742" cy="11432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91436" tIns="45718" rIns="91436" bIns="4571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629" y="1600822"/>
            <a:ext cx="8228742" cy="45256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36" tIns="45718" rIns="91436" bIns="4571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629" y="6245499"/>
            <a:ext cx="2133695" cy="4762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36" tIns="45718" rIns="91436" bIns="45718" numCol="1" anchor="t" anchorCtr="0" compatLnSpc="1">
            <a:prstTxWarp prst="textNoShape">
              <a:avLst/>
            </a:prstTxWarp>
          </a:bodyPr>
          <a:lstStyle>
            <a:lvl1pPr defTabSz="915001">
              <a:defRPr sz="1400"/>
            </a:lvl1pPr>
          </a:lstStyle>
          <a:p>
            <a:fld id="{254A7213-E4FC-418C-A277-88B4D323C9AA}" type="datetimeFigureOut">
              <a:rPr lang="en-US" smtClean="0"/>
              <a:t>4/28/2020</a:t>
            </a:fld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748" y="6245499"/>
            <a:ext cx="2894504" cy="4762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36" tIns="45718" rIns="91436" bIns="45718" numCol="1" anchor="t" anchorCtr="0" compatLnSpc="1">
            <a:prstTxWarp prst="textNoShape">
              <a:avLst/>
            </a:prstTxWarp>
          </a:bodyPr>
          <a:lstStyle>
            <a:lvl1pPr algn="ctr" defTabSz="915001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2676" y="6245499"/>
            <a:ext cx="2133695" cy="4762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36" tIns="45718" rIns="91436" bIns="45718" numCol="1" anchor="t" anchorCtr="0" compatLnSpc="1">
            <a:prstTxWarp prst="textNoShape">
              <a:avLst/>
            </a:prstTxWarp>
          </a:bodyPr>
          <a:lstStyle>
            <a:lvl1pPr algn="r" defTabSz="915001">
              <a:defRPr sz="1400"/>
            </a:lvl1pPr>
          </a:lstStyle>
          <a:p>
            <a:fld id="{B4004786-182B-44B8-9BDB-DCACDEBA4C0E}" type="slidenum">
              <a:rPr lang="en-US" smtClean="0"/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5001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defTabSz="915001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l" defTabSz="915001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l" defTabSz="915001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l" defTabSz="915001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12394" algn="l" defTabSz="915001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824789" algn="l" defTabSz="915001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237183" algn="l" defTabSz="915001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649578" algn="l" defTabSz="915001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231" indent="-342231" algn="l" defTabSz="915001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3170" indent="-286385" algn="l" defTabSz="915001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2676" indent="-227677" algn="l" defTabSz="915001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599461" indent="-227677" algn="l" defTabSz="915001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677" indent="-229108" algn="l" defTabSz="915001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470071" indent="-229108" algn="l" defTabSz="915001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882465" indent="-229108" algn="l" defTabSz="915001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294860" indent="-229108" algn="l" defTabSz="915001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707254" indent="-229108" algn="l" defTabSz="915001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824789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12394" algn="l" defTabSz="824789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824789" algn="l" defTabSz="824789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237183" algn="l" defTabSz="824789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649578" algn="l" defTabSz="824789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61972" algn="l" defTabSz="824789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474366" algn="l" defTabSz="824789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886761" algn="l" defTabSz="824789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299155" algn="l" defTabSz="824789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6000" dirty="0"/>
              <a:t>The Common People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0027" y="1157584"/>
            <a:ext cx="6401086" cy="747416"/>
          </a:xfrm>
        </p:spPr>
        <p:txBody>
          <a:bodyPr/>
          <a:lstStyle/>
          <a:p>
            <a:r>
              <a:rPr lang="en-US" sz="4800" dirty="0"/>
              <a:t>1 </a:t>
            </a:r>
            <a:r>
              <a:rPr lang="en-US" sz="4800" dirty="0" err="1"/>
              <a:t>Cor</a:t>
            </a:r>
            <a:r>
              <a:rPr lang="en-US" sz="4800" dirty="0"/>
              <a:t> 1:26</a:t>
            </a:r>
          </a:p>
        </p:txBody>
      </p:sp>
    </p:spTree>
    <p:extLst>
      <p:ext uri="{BB962C8B-B14F-4D97-AF65-F5344CB8AC3E}">
        <p14:creationId xmlns:p14="http://schemas.microsoft.com/office/powerpoint/2010/main" val="298590243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800" b="1" dirty="0">
                <a:solidFill>
                  <a:schemeClr val="tx2"/>
                </a:solidFill>
              </a:rPr>
              <a:t>What Does It All Mean?</a:t>
            </a:r>
            <a:endParaRPr lang="en-US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40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We MUST be Christ-like (remember Isa 53:1-3)</a:t>
            </a:r>
          </a:p>
          <a:p>
            <a:r>
              <a:rPr lang="en-US" sz="40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When we have our Lord's desire to do God's will, then He can use us to His glory and power</a:t>
            </a:r>
          </a:p>
        </p:txBody>
      </p:sp>
    </p:spTree>
    <p:extLst>
      <p:ext uri="{BB962C8B-B14F-4D97-AF65-F5344CB8AC3E}">
        <p14:creationId xmlns:p14="http://schemas.microsoft.com/office/powerpoint/2010/main" val="42770752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800" b="1" dirty="0">
                <a:solidFill>
                  <a:schemeClr val="tx2"/>
                </a:solidFill>
              </a:rPr>
              <a:t>What Does It All Mean?</a:t>
            </a:r>
            <a:endParaRPr lang="en-US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40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Remember: God took Peter where he was and used those abilities for His glory (outspoken - Act 2)</a:t>
            </a:r>
          </a:p>
        </p:txBody>
      </p:sp>
    </p:spTree>
    <p:extLst>
      <p:ext uri="{BB962C8B-B14F-4D97-AF65-F5344CB8AC3E}">
        <p14:creationId xmlns:p14="http://schemas.microsoft.com/office/powerpoint/2010/main" val="12227350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800" b="1" dirty="0">
                <a:solidFill>
                  <a:schemeClr val="tx2"/>
                </a:solidFill>
              </a:rPr>
              <a:t>What Can Common People Do?</a:t>
            </a:r>
            <a:endParaRPr lang="en-US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40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Let's not think we are of no use to the Lord because we have little wealth, education or talent.</a:t>
            </a:r>
          </a:p>
          <a:p>
            <a:r>
              <a:rPr lang="en-US" sz="40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 only deficiency that can prevent our serving God is: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ABAEFECA-A934-412B-BA18-B9F7E8357CF9}"/>
              </a:ext>
            </a:extLst>
          </p:cNvPr>
          <p:cNvSpPr/>
          <p:nvPr/>
        </p:nvSpPr>
        <p:spPr bwMode="auto">
          <a:xfrm>
            <a:off x="457629" y="4953000"/>
            <a:ext cx="8228742" cy="762000"/>
          </a:xfrm>
          <a:prstGeom prst="rect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 defTabSz="1014413" fontAlgn="base">
              <a:spcBef>
                <a:spcPct val="0"/>
              </a:spcBef>
              <a:spcAft>
                <a:spcPct val="0"/>
              </a:spcAft>
            </a:pPr>
            <a:r>
              <a:rPr lang="en-US" sz="4000" dirty="0">
                <a:solidFill>
                  <a:schemeClr val="bg1"/>
                </a:solidFill>
              </a:rPr>
              <a:t>LITTLE FAITH</a:t>
            </a:r>
            <a:endParaRPr kumimoji="0" lang="en-US" sz="40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109300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800" b="1" dirty="0">
                <a:solidFill>
                  <a:schemeClr val="tx2"/>
                </a:solidFill>
              </a:rPr>
              <a:t>What Can Common People Do?</a:t>
            </a:r>
            <a:endParaRPr lang="en-US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40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"I am only one, but still I am one. I cannot do everything but still I can do something; and because I cannot do everything, I will not refuse to do something I can do" (Edward Everett Hale).</a:t>
            </a:r>
          </a:p>
        </p:txBody>
      </p:sp>
    </p:spTree>
    <p:extLst>
      <p:ext uri="{BB962C8B-B14F-4D97-AF65-F5344CB8AC3E}">
        <p14:creationId xmlns:p14="http://schemas.microsoft.com/office/powerpoint/2010/main" val="27101639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800" b="1" dirty="0">
                <a:solidFill>
                  <a:schemeClr val="tx2"/>
                </a:solidFill>
              </a:rPr>
              <a:t>What Can Common People Do?</a:t>
            </a:r>
            <a:endParaRPr lang="en-US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40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Again, what can we do?  Evaluate Your Gifts - Rom 12:4-8</a:t>
            </a:r>
          </a:p>
          <a:p>
            <a:r>
              <a:rPr lang="en-US" sz="40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Working people are happy people</a:t>
            </a:r>
          </a:p>
        </p:txBody>
      </p:sp>
    </p:spTree>
    <p:extLst>
      <p:ext uri="{BB962C8B-B14F-4D97-AF65-F5344CB8AC3E}">
        <p14:creationId xmlns:p14="http://schemas.microsoft.com/office/powerpoint/2010/main" val="10996237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half"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sz="3300" dirty="0"/>
              <a:t>GOD'S PART</a:t>
            </a:r>
          </a:p>
          <a:p>
            <a:pPr>
              <a:spcBef>
                <a:spcPts val="900"/>
              </a:spcBef>
              <a:spcAft>
                <a:spcPts val="450"/>
              </a:spcAft>
              <a:buFont typeface="Wingdings" panose="05000000000000000000" pitchFamily="2" charset="2"/>
              <a:buChar char="Ø"/>
            </a:pPr>
            <a:r>
              <a:rPr lang="en-US" sz="2700" b="1" dirty="0"/>
              <a:t>The great love of God for man</a:t>
            </a:r>
            <a:r>
              <a:rPr lang="en-US" sz="2700" dirty="0"/>
              <a:t> (</a:t>
            </a:r>
            <a:r>
              <a:rPr lang="en-US" sz="2700" u="sng" dirty="0" err="1"/>
              <a:t>Jn</a:t>
            </a:r>
            <a:r>
              <a:rPr lang="en-US" sz="2700" u="sng" dirty="0"/>
              <a:t> 3:16</a:t>
            </a:r>
            <a:r>
              <a:rPr lang="en-US" sz="2700" dirty="0"/>
              <a:t>)</a:t>
            </a:r>
          </a:p>
          <a:p>
            <a:pPr>
              <a:spcAft>
                <a:spcPts val="450"/>
              </a:spcAft>
              <a:buFont typeface="Wingdings" panose="05000000000000000000" pitchFamily="2" charset="2"/>
              <a:buChar char="Ø"/>
            </a:pPr>
            <a:r>
              <a:rPr lang="en-US" sz="2700" b="1" dirty="0"/>
              <a:t>He gave His Son, Jesus Christ, as </a:t>
            </a:r>
            <a:r>
              <a:rPr lang="en-US" sz="2700" b="1"/>
              <a:t>the Savior</a:t>
            </a:r>
            <a:r>
              <a:rPr lang="en-US" sz="2700"/>
              <a:t> </a:t>
            </a:r>
            <a:r>
              <a:rPr lang="en-US" sz="2700" dirty="0"/>
              <a:t>(</a:t>
            </a:r>
            <a:r>
              <a:rPr lang="en-US" sz="2700" u="sng" dirty="0"/>
              <a:t>Lk 19:10</a:t>
            </a:r>
            <a:r>
              <a:rPr lang="en-US" sz="2700" dirty="0"/>
              <a:t>)</a:t>
            </a:r>
          </a:p>
          <a:p>
            <a:pPr>
              <a:spcAft>
                <a:spcPts val="450"/>
              </a:spcAft>
              <a:buFont typeface="Wingdings" panose="05000000000000000000" pitchFamily="2" charset="2"/>
              <a:buChar char="Ø"/>
            </a:pPr>
            <a:r>
              <a:rPr lang="en-US" sz="2700" b="1" dirty="0"/>
              <a:t>Sent the Holy Spirit as a guide</a:t>
            </a:r>
            <a:r>
              <a:rPr lang="en-US" sz="2700" dirty="0"/>
              <a:t> (</a:t>
            </a:r>
            <a:r>
              <a:rPr lang="en-US" sz="2700" u="sng" dirty="0" err="1"/>
              <a:t>Jn</a:t>
            </a:r>
            <a:r>
              <a:rPr lang="en-US" sz="2700" u="sng" dirty="0"/>
              <a:t> 16:13</a:t>
            </a:r>
            <a:r>
              <a:rPr lang="en-US" sz="2700" dirty="0"/>
              <a:t>)</a:t>
            </a:r>
          </a:p>
          <a:p>
            <a:pPr>
              <a:spcAft>
                <a:spcPts val="450"/>
              </a:spcAft>
              <a:buFont typeface="Wingdings" panose="05000000000000000000" pitchFamily="2" charset="2"/>
              <a:buChar char="Ø"/>
            </a:pPr>
            <a:r>
              <a:rPr lang="en-US" sz="2700" b="1" dirty="0"/>
              <a:t>Gave the Gospel as "the power" unto salvation</a:t>
            </a:r>
            <a:r>
              <a:rPr lang="en-US" sz="2700" dirty="0"/>
              <a:t> (</a:t>
            </a:r>
            <a:r>
              <a:rPr lang="en-US" sz="2700" u="sng" dirty="0"/>
              <a:t>Rom 1:16</a:t>
            </a:r>
            <a:r>
              <a:rPr lang="en-US" sz="2700" dirty="0"/>
              <a:t>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700" b="1" dirty="0"/>
              <a:t>Provided atonement by the blood of Christ</a:t>
            </a:r>
            <a:r>
              <a:rPr lang="en-US" sz="2700" dirty="0"/>
              <a:t> (</a:t>
            </a:r>
            <a:r>
              <a:rPr lang="en-US" sz="2700" u="sng" dirty="0"/>
              <a:t>Rom 5:9</a:t>
            </a:r>
            <a:r>
              <a:rPr lang="en-US" sz="2700" dirty="0"/>
              <a:t>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/>
        <p:txBody>
          <a:bodyPr>
            <a:normAutofit fontScale="77500" lnSpcReduction="2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sz="3300" dirty="0"/>
              <a:t>MAN'S PART</a:t>
            </a:r>
          </a:p>
          <a:p>
            <a:pPr>
              <a:spcBef>
                <a:spcPts val="900"/>
              </a:spcBef>
              <a:spcAft>
                <a:spcPts val="450"/>
              </a:spcAft>
              <a:buFont typeface="Wingdings" panose="05000000000000000000" pitchFamily="2" charset="2"/>
              <a:buChar char="Ø"/>
            </a:pPr>
            <a:r>
              <a:rPr lang="en-US" sz="2700" b="1" dirty="0"/>
              <a:t>Hear the Gospel</a:t>
            </a:r>
            <a:r>
              <a:rPr lang="en-US" sz="2700" dirty="0"/>
              <a:t> (</a:t>
            </a:r>
            <a:r>
              <a:rPr lang="en-US" sz="2700" u="sng" dirty="0"/>
              <a:t>Rom 10:17</a:t>
            </a:r>
            <a:r>
              <a:rPr lang="en-US" sz="2700" dirty="0"/>
              <a:t>, </a:t>
            </a:r>
            <a:r>
              <a:rPr lang="en-US" sz="2700" u="sng" dirty="0" err="1"/>
              <a:t>Jn</a:t>
            </a:r>
            <a:r>
              <a:rPr lang="en-US" sz="2700" u="sng" dirty="0"/>
              <a:t> 8:32</a:t>
            </a:r>
            <a:r>
              <a:rPr lang="en-US" sz="2700" dirty="0"/>
              <a:t>)</a:t>
            </a:r>
          </a:p>
          <a:p>
            <a:pPr>
              <a:spcAft>
                <a:spcPts val="450"/>
              </a:spcAft>
              <a:buFont typeface="Wingdings" panose="05000000000000000000" pitchFamily="2" charset="2"/>
              <a:buChar char="Ø"/>
            </a:pPr>
            <a:r>
              <a:rPr lang="en-US" sz="2700" b="1" dirty="0"/>
              <a:t>Believe the Gospel</a:t>
            </a:r>
            <a:r>
              <a:rPr lang="en-US" sz="2700" dirty="0"/>
              <a:t> (</a:t>
            </a:r>
            <a:r>
              <a:rPr lang="en-US" sz="2700" u="sng" dirty="0" err="1"/>
              <a:t>Heb</a:t>
            </a:r>
            <a:r>
              <a:rPr lang="en-US" sz="2700" u="sng" dirty="0"/>
              <a:t> 11:6</a:t>
            </a:r>
            <a:r>
              <a:rPr lang="en-US" sz="2700" dirty="0"/>
              <a:t>, </a:t>
            </a:r>
            <a:r>
              <a:rPr lang="en-US" sz="2700" u="sng" dirty="0" err="1"/>
              <a:t>Jn</a:t>
            </a:r>
            <a:r>
              <a:rPr lang="en-US" sz="2700" u="sng" dirty="0"/>
              <a:t> 20:31</a:t>
            </a:r>
            <a:r>
              <a:rPr lang="en-US" sz="2700" dirty="0"/>
              <a:t>)</a:t>
            </a:r>
          </a:p>
          <a:p>
            <a:pPr>
              <a:spcAft>
                <a:spcPts val="450"/>
              </a:spcAft>
              <a:buFont typeface="Wingdings" panose="05000000000000000000" pitchFamily="2" charset="2"/>
              <a:buChar char="Ø"/>
            </a:pPr>
            <a:r>
              <a:rPr lang="en-US" sz="2700" b="1" dirty="0"/>
              <a:t>Repent of past sins</a:t>
            </a:r>
            <a:r>
              <a:rPr lang="en-US" sz="2700" dirty="0"/>
              <a:t> (</a:t>
            </a:r>
            <a:r>
              <a:rPr lang="en-US" sz="2700" u="sng" dirty="0"/>
              <a:t>Lk 13:3</a:t>
            </a:r>
            <a:r>
              <a:rPr lang="en-US" sz="2700" dirty="0"/>
              <a:t>, </a:t>
            </a:r>
            <a:r>
              <a:rPr lang="en-US" sz="2700" u="sng" dirty="0"/>
              <a:t>Acts 17:30</a:t>
            </a:r>
            <a:r>
              <a:rPr lang="en-US" sz="2700" dirty="0"/>
              <a:t>)</a:t>
            </a:r>
          </a:p>
          <a:p>
            <a:pPr>
              <a:spcAft>
                <a:spcPts val="450"/>
              </a:spcAft>
              <a:buFont typeface="Wingdings" panose="05000000000000000000" pitchFamily="2" charset="2"/>
              <a:buChar char="Ø"/>
            </a:pPr>
            <a:r>
              <a:rPr lang="en-US" sz="2700" b="1" dirty="0"/>
              <a:t>Confess faith in Jesus Christ</a:t>
            </a:r>
            <a:r>
              <a:rPr lang="en-US" sz="2700" dirty="0"/>
              <a:t> (</a:t>
            </a:r>
            <a:r>
              <a:rPr lang="en-US" sz="2700" u="sng" dirty="0"/>
              <a:t>Rom 10:10</a:t>
            </a:r>
            <a:r>
              <a:rPr lang="en-US" sz="2700" dirty="0"/>
              <a:t>, </a:t>
            </a:r>
            <a:r>
              <a:rPr lang="en-US" sz="2700" u="sng" dirty="0"/>
              <a:t>Matt 10:32</a:t>
            </a:r>
            <a:r>
              <a:rPr lang="en-US" sz="2700" dirty="0"/>
              <a:t>)</a:t>
            </a:r>
          </a:p>
          <a:p>
            <a:pPr>
              <a:spcAft>
                <a:spcPts val="450"/>
              </a:spcAft>
              <a:buFont typeface="Wingdings" panose="05000000000000000000" pitchFamily="2" charset="2"/>
              <a:buChar char="Ø"/>
            </a:pPr>
            <a:r>
              <a:rPr lang="en-US" sz="2700" b="1" dirty="0"/>
              <a:t>Be Baptized</a:t>
            </a:r>
            <a:r>
              <a:rPr lang="en-US" sz="2700" dirty="0"/>
              <a:t> (</a:t>
            </a:r>
            <a:r>
              <a:rPr lang="en-US" sz="2700" u="sng" dirty="0"/>
              <a:t>Gal 3:27</a:t>
            </a:r>
            <a:r>
              <a:rPr lang="en-US" sz="2700" dirty="0"/>
              <a:t>, </a:t>
            </a:r>
            <a:r>
              <a:rPr lang="en-US" sz="2700" u="sng" dirty="0"/>
              <a:t>Mk 16:16</a:t>
            </a:r>
            <a:r>
              <a:rPr lang="en-US" sz="2700" dirty="0"/>
              <a:t>, </a:t>
            </a:r>
            <a:r>
              <a:rPr lang="en-US" sz="2700" u="sng" dirty="0"/>
              <a:t>Acts 2:38</a:t>
            </a:r>
            <a:r>
              <a:rPr lang="en-US" sz="2700" dirty="0"/>
              <a:t>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700" b="1" dirty="0"/>
              <a:t>Be faithful unto death</a:t>
            </a:r>
            <a:r>
              <a:rPr lang="en-US" sz="2700" dirty="0"/>
              <a:t> (Rev 2:10)</a:t>
            </a:r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God's Plan of Salvation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31443" y="6079216"/>
            <a:ext cx="774382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/>
              <a:t>God has done His part. Have you done yours?</a:t>
            </a:r>
          </a:p>
        </p:txBody>
      </p:sp>
    </p:spTree>
    <p:extLst>
      <p:ext uri="{BB962C8B-B14F-4D97-AF65-F5344CB8AC3E}">
        <p14:creationId xmlns:p14="http://schemas.microsoft.com/office/powerpoint/2010/main" val="171663455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fade/>
      </p:transition>
    </mc:Choice>
    <mc:Fallback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800" b="1" dirty="0">
                <a:solidFill>
                  <a:schemeClr val="tx2"/>
                </a:solidFill>
              </a:rPr>
              <a:t>God Frequently Used Common People</a:t>
            </a:r>
            <a:endParaRPr lang="en-US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40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Amos was a farmer, yet chosen to speak for God - Amos 7:10-17</a:t>
            </a:r>
          </a:p>
          <a:p>
            <a:r>
              <a:rPr lang="en-US" sz="40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Elisha was also a farmer, but his influence was felt from widows to kings - 1 Kings 19:19; 2 Kings 4:1; 5:8</a:t>
            </a:r>
          </a:p>
        </p:txBody>
      </p:sp>
    </p:spTree>
    <p:extLst>
      <p:ext uri="{BB962C8B-B14F-4D97-AF65-F5344CB8AC3E}">
        <p14:creationId xmlns:p14="http://schemas.microsoft.com/office/powerpoint/2010/main" val="5790925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800" b="1" dirty="0">
                <a:solidFill>
                  <a:schemeClr val="tx2"/>
                </a:solidFill>
              </a:rPr>
              <a:t>God Frequently Used Common People</a:t>
            </a:r>
            <a:endParaRPr lang="en-US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40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Moses was raised in king’s palace yet had to be purified as a shepherd 40 years before leading God's people.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61C4CEFF-B1F3-4A26-B53C-0E708CEC91B0}"/>
              </a:ext>
            </a:extLst>
          </p:cNvPr>
          <p:cNvSpPr/>
          <p:nvPr/>
        </p:nvSpPr>
        <p:spPr bwMode="auto">
          <a:xfrm>
            <a:off x="457629" y="4267200"/>
            <a:ext cx="8228742" cy="12192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 defTabSz="1014413" fontAlgn="base">
              <a:spcBef>
                <a:spcPct val="0"/>
              </a:spcBef>
              <a:spcAft>
                <a:spcPct val="0"/>
              </a:spcAft>
            </a:pPr>
            <a:r>
              <a:rPr lang="en-US" sz="4000" dirty="0">
                <a:solidFill>
                  <a:schemeClr val="bg1"/>
                </a:solidFill>
              </a:rPr>
              <a:t>Note: God used shepherd frequently</a:t>
            </a:r>
            <a:endParaRPr kumimoji="0" lang="en-US" sz="40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43240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800" b="1" dirty="0">
                <a:solidFill>
                  <a:schemeClr val="tx2"/>
                </a:solidFill>
              </a:rPr>
              <a:t>God Frequently Used Common People</a:t>
            </a:r>
            <a:endParaRPr lang="en-US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40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John (the Baptizer) was so common Jesus rebuked the people for expecting anything else - Matt 11:7-11</a:t>
            </a:r>
          </a:p>
        </p:txBody>
      </p:sp>
    </p:spTree>
    <p:extLst>
      <p:ext uri="{BB962C8B-B14F-4D97-AF65-F5344CB8AC3E}">
        <p14:creationId xmlns:p14="http://schemas.microsoft.com/office/powerpoint/2010/main" val="19568642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800" b="1" dirty="0">
                <a:solidFill>
                  <a:schemeClr val="tx2"/>
                </a:solidFill>
              </a:rPr>
              <a:t>Jesus Lived And Worked With Common People</a:t>
            </a:r>
            <a:endParaRPr lang="en-US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40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He was born in a stable</a:t>
            </a:r>
          </a:p>
          <a:p>
            <a:r>
              <a:rPr lang="en-US" sz="40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Shepherds, not kings, announced His birth</a:t>
            </a:r>
          </a:p>
          <a:p>
            <a:r>
              <a:rPr lang="en-US" sz="40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He was trained as a carpenter, not particularly attractive - Isa 53:1-3</a:t>
            </a:r>
          </a:p>
        </p:txBody>
      </p:sp>
    </p:spTree>
    <p:extLst>
      <p:ext uri="{BB962C8B-B14F-4D97-AF65-F5344CB8AC3E}">
        <p14:creationId xmlns:p14="http://schemas.microsoft.com/office/powerpoint/2010/main" val="25322913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800" b="1" dirty="0">
                <a:solidFill>
                  <a:schemeClr val="tx2"/>
                </a:solidFill>
              </a:rPr>
              <a:t>Jesus Lived And Worked With Common People</a:t>
            </a:r>
            <a:endParaRPr lang="en-US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40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He chose men from common ranks, not elite (fishermen, publicans, tentmakers) - Act 4:14</a:t>
            </a:r>
          </a:p>
        </p:txBody>
      </p:sp>
    </p:spTree>
    <p:extLst>
      <p:ext uri="{BB962C8B-B14F-4D97-AF65-F5344CB8AC3E}">
        <p14:creationId xmlns:p14="http://schemas.microsoft.com/office/powerpoint/2010/main" val="29538627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800" b="1" dirty="0">
                <a:solidFill>
                  <a:schemeClr val="tx2"/>
                </a:solidFill>
              </a:rPr>
              <a:t>What Does It All Mean?</a:t>
            </a:r>
            <a:endParaRPr lang="en-US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40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 lesson is not to be as poor and ignorant as possible in hopes of serving God</a:t>
            </a:r>
          </a:p>
          <a:p>
            <a:r>
              <a:rPr lang="en-US" sz="40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What it DOES mean is this: we must seek to please God and not ourselves, no matter what social status is.</a:t>
            </a:r>
          </a:p>
        </p:txBody>
      </p:sp>
    </p:spTree>
    <p:extLst>
      <p:ext uri="{BB962C8B-B14F-4D97-AF65-F5344CB8AC3E}">
        <p14:creationId xmlns:p14="http://schemas.microsoft.com/office/powerpoint/2010/main" val="37749928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800" b="1" dirty="0">
                <a:solidFill>
                  <a:schemeClr val="tx2"/>
                </a:solidFill>
              </a:rPr>
              <a:t>What Does It All Mean?</a:t>
            </a:r>
            <a:endParaRPr lang="en-US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40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When we have His will in our hearts then He can use us to do great things</a:t>
            </a:r>
          </a:p>
          <a:p>
            <a:r>
              <a:rPr lang="en-US" sz="40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Peter wasn't a preacher, he was an uneducated fisherman (if we were door-knocking, would probably skip his door)</a:t>
            </a:r>
          </a:p>
        </p:txBody>
      </p:sp>
    </p:spTree>
    <p:extLst>
      <p:ext uri="{BB962C8B-B14F-4D97-AF65-F5344CB8AC3E}">
        <p14:creationId xmlns:p14="http://schemas.microsoft.com/office/powerpoint/2010/main" val="17463427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800" b="1" dirty="0">
                <a:solidFill>
                  <a:schemeClr val="tx2"/>
                </a:solidFill>
              </a:rPr>
              <a:t>What Does It All Mean?</a:t>
            </a:r>
            <a:endParaRPr lang="en-US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40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We might not be corporate executives or company presidents...most aren’t.</a:t>
            </a:r>
          </a:p>
          <a:p>
            <a:r>
              <a:rPr lang="en-US" sz="40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We might not be doctors, lawyers, bankers...most aren’t.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5D5347AA-5F8C-4157-98C7-2EA7DE39FC12}"/>
              </a:ext>
            </a:extLst>
          </p:cNvPr>
          <p:cNvSpPr/>
          <p:nvPr/>
        </p:nvSpPr>
        <p:spPr bwMode="auto">
          <a:xfrm>
            <a:off x="457629" y="5257178"/>
            <a:ext cx="8228742" cy="762000"/>
          </a:xfrm>
          <a:prstGeom prst="rect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 defTabSz="1014413" fontAlgn="base">
              <a:spcBef>
                <a:spcPct val="0"/>
              </a:spcBef>
              <a:spcAft>
                <a:spcPct val="0"/>
              </a:spcAft>
            </a:pPr>
            <a:r>
              <a:rPr lang="en-US" sz="4000" dirty="0">
                <a:solidFill>
                  <a:schemeClr val="bg1"/>
                </a:solidFill>
              </a:rPr>
              <a:t>Affluence has affected the church</a:t>
            </a:r>
            <a:endParaRPr kumimoji="0" lang="en-US" sz="40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030924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3500"/>
                            </p:stCondLst>
                            <p:childTnLst>
                              <p:par>
                                <p:cTn id="1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theme/theme1.xml><?xml version="1.0" encoding="utf-8"?>
<a:theme xmlns:a="http://schemas.openxmlformats.org/drawingml/2006/main" name="World_Leads_co_54">
  <a:themeElements>
    <a:clrScheme name="World_Leads_co_54 13">
      <a:dk1>
        <a:srgbClr val="1C1C1C"/>
      </a:dk1>
      <a:lt1>
        <a:srgbClr val="FFFFFF"/>
      </a:lt1>
      <a:dk2>
        <a:srgbClr val="000000"/>
      </a:dk2>
      <a:lt2>
        <a:srgbClr val="000000"/>
      </a:lt2>
      <a:accent1>
        <a:srgbClr val="0066FF"/>
      </a:accent1>
      <a:accent2>
        <a:srgbClr val="FFCC00"/>
      </a:accent2>
      <a:accent3>
        <a:srgbClr val="AAAAAA"/>
      </a:accent3>
      <a:accent4>
        <a:srgbClr val="DADADA"/>
      </a:accent4>
      <a:accent5>
        <a:srgbClr val="AAB8FF"/>
      </a:accent5>
      <a:accent6>
        <a:srgbClr val="E7B900"/>
      </a:accent6>
      <a:hlink>
        <a:srgbClr val="FF9900"/>
      </a:hlink>
      <a:folHlink>
        <a:srgbClr val="99CC00"/>
      </a:folHlink>
    </a:clrScheme>
    <a:fontScheme name="World_Leads_co_54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101441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101441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World_Leads_co_54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orld_Leads_co_54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orld_Leads_co_54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orld_Leads_co_54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orld_Leads_co_54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orld_Leads_co_54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orld_Leads_co_54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orld_Leads_co_54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orld_Leads_co_54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orld_Leads_co_54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orld_Leads_co_54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orld_Leads_co_54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orld_Leads_co_54 13">
        <a:dk1>
          <a:srgbClr val="1C1C1C"/>
        </a:dk1>
        <a:lt1>
          <a:srgbClr val="FFFFFF"/>
        </a:lt1>
        <a:dk2>
          <a:srgbClr val="000000"/>
        </a:dk2>
        <a:lt2>
          <a:srgbClr val="000000"/>
        </a:lt2>
        <a:accent1>
          <a:srgbClr val="0066FF"/>
        </a:accent1>
        <a:accent2>
          <a:srgbClr val="FFCC00"/>
        </a:accent2>
        <a:accent3>
          <a:srgbClr val="AAAAAA"/>
        </a:accent3>
        <a:accent4>
          <a:srgbClr val="DADADA"/>
        </a:accent4>
        <a:accent5>
          <a:srgbClr val="AAB8FF"/>
        </a:accent5>
        <a:accent6>
          <a:srgbClr val="E7B900"/>
        </a:accent6>
        <a:hlink>
          <a:srgbClr val="FF9900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World_Leads_co_54 PowerPlugs Templates for PowerPoint</Template>
  <TotalTime>48</TotalTime>
  <Words>618</Words>
  <Application>Microsoft Office PowerPoint</Application>
  <PresentationFormat>On-screen Show (4:3)</PresentationFormat>
  <Paragraphs>55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8" baseType="lpstr">
      <vt:lpstr>Arial</vt:lpstr>
      <vt:lpstr>Wingdings</vt:lpstr>
      <vt:lpstr>World_Leads_co_54</vt:lpstr>
      <vt:lpstr>The Common People</vt:lpstr>
      <vt:lpstr>God Frequently Used Common People</vt:lpstr>
      <vt:lpstr>God Frequently Used Common People</vt:lpstr>
      <vt:lpstr>God Frequently Used Common People</vt:lpstr>
      <vt:lpstr>Jesus Lived And Worked With Common People</vt:lpstr>
      <vt:lpstr>Jesus Lived And Worked With Common People</vt:lpstr>
      <vt:lpstr>What Does It All Mean?</vt:lpstr>
      <vt:lpstr>What Does It All Mean?</vt:lpstr>
      <vt:lpstr>What Does It All Mean?</vt:lpstr>
      <vt:lpstr>What Does It All Mean?</vt:lpstr>
      <vt:lpstr>What Does It All Mean?</vt:lpstr>
      <vt:lpstr>What Can Common People Do?</vt:lpstr>
      <vt:lpstr>What Can Common People Do?</vt:lpstr>
      <vt:lpstr>What Can Common People Do?</vt:lpstr>
      <vt:lpstr>God's Plan of Salvation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Common People</dc:title>
  <dc:creator>Jack</dc:creator>
  <cp:lastModifiedBy>Jack Critchfield</cp:lastModifiedBy>
  <cp:revision>4</cp:revision>
  <dcterms:created xsi:type="dcterms:W3CDTF">2015-05-22T14:34:43Z</dcterms:created>
  <dcterms:modified xsi:type="dcterms:W3CDTF">2020-04-28T21:04:47Z</dcterms:modified>
</cp:coreProperties>
</file>